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 Slab"/>
      <p:regular r:id="rId24"/>
      <p:bold r:id="rId25"/>
    </p:embeddedFon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Roboto-regular.fntdata"/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1" Type="http://schemas.openxmlformats.org/officeDocument/2006/relationships/slide" Target="slides/slide16.xml"/><Relationship Id="rId3" Type="http://schemas.openxmlformats.org/officeDocument/2006/relationships/presProps" Target="presProps.xml"/><Relationship Id="rId25" Type="http://schemas.openxmlformats.org/officeDocument/2006/relationships/font" Target="fonts/RobotoSlab-bold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0" Type="http://schemas.openxmlformats.org/officeDocument/2006/relationships/slide" Target="slides/slide15.xml"/><Relationship Id="rId2" Type="http://schemas.openxmlformats.org/officeDocument/2006/relationships/viewProps" Target="viewProps.xml"/><Relationship Id="rId2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24" Type="http://schemas.openxmlformats.org/officeDocument/2006/relationships/font" Target="fonts/RobotoSlab-regular.fntdata"/><Relationship Id="rId1" Type="http://schemas.openxmlformats.org/officeDocument/2006/relationships/theme" Target="theme/theme2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32" Type="http://schemas.openxmlformats.org/officeDocument/2006/relationships/customXml" Target="../customXml/item3.xml"/><Relationship Id="rId23" Type="http://schemas.openxmlformats.org/officeDocument/2006/relationships/slide" Target="slides/slide18.xml"/><Relationship Id="rId28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ustomXml" Target="../customXml/item2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7" Type="http://schemas.openxmlformats.org/officeDocument/2006/relationships/font" Target="fonts/Roboto-bold.fntdata"/><Relationship Id="rId14" Type="http://schemas.openxmlformats.org/officeDocument/2006/relationships/slide" Target="slides/slide9.xml"/><Relationship Id="rId30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2f454a5f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2f454a5f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2f454a5f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2f454a5f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2f454a5f8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2f454a5f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62f454a5f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62f454a5f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2f454a5f8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2f454a5f8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2f454a5f8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2f454a5f8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62f454a5f8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62f454a5f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2f454a5f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2f454a5f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2f454a5f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2f454a5f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2f454a5f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2f454a5f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2f454a5f8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2f454a5f8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2f454a5f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2f454a5f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2f454a5f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2f454a5f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2f454a5f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2f454a5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2f454a5f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2f454a5f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2f454a5f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2f454a5f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2f454a5f8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2f454a5f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www.youtube.com/watch?v=MPU2HistivI" TargetMode="External"/><Relationship Id="rId4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towardsdatascience.com/yolov1-you-only-look-once-object-detection-e1f3ffec8a89" TargetMode="External"/><Relationship Id="rId4" Type="http://schemas.openxmlformats.org/officeDocument/2006/relationships/hyperlink" Target="https://www.youtube.com/watch?list=PLrrmP4uhN47Y-hWs7DVfCmLwUACRigYyT&amp;v=NM6lrxy0bxs" TargetMode="External"/><Relationship Id="rId10" Type="http://schemas.openxmlformats.org/officeDocument/2006/relationships/hyperlink" Target="https://pjreddie.com/media/files/papers/YOLOv3.pdf" TargetMode="External"/><Relationship Id="rId9" Type="http://schemas.openxmlformats.org/officeDocument/2006/relationships/hyperlink" Target="https://hackernoon.com/understanding-yolo-f5a74bbc7967" TargetMode="External"/><Relationship Id="rId5" Type="http://schemas.openxmlformats.org/officeDocument/2006/relationships/hyperlink" Target="https://arxiv.org/pdf/1506.02640.pdf" TargetMode="External"/><Relationship Id="rId6" Type="http://schemas.openxmlformats.org/officeDocument/2006/relationships/hyperlink" Target="https://medium.com/adventures-with-deep-learning/yolo-v1-part-1-cfb47135f81f" TargetMode="External"/><Relationship Id="rId7" Type="http://schemas.openxmlformats.org/officeDocument/2006/relationships/hyperlink" Target="https://medium.com/@divakar_239/yolo-v1-part-2-bfc686ae5560" TargetMode="External"/><Relationship Id="rId8" Type="http://schemas.openxmlformats.org/officeDocument/2006/relationships/hyperlink" Target="https://medium.com/adventures-with-deep-learning/yolo-v1-part3-78f22bd97de4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Gl1rxvEvgEs" TargetMode="External"/><Relationship Id="rId4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YOLO v1, v2, v3 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You only look once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1000"/>
              <a:t>Tørres Lande</a:t>
            </a:r>
            <a:r>
              <a:rPr lang="no"/>
              <a:t>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YOLO v2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87900" y="1489825"/>
            <a:ext cx="4031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YOLO used 448 x 448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/>
              <a:t>YOLOv2 tested om </a:t>
            </a:r>
            <a:r>
              <a:rPr lang="no"/>
              <a:t>multiple</a:t>
            </a:r>
            <a:r>
              <a:rPr lang="no"/>
              <a:t> sizes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o"/>
              <a:t>YOLOv2 480x480 &gt; YOLO 448x448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07537"/>
            <a:ext cx="4437026" cy="28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What did they do?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87900" y="1489825"/>
            <a:ext cx="5970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Batch normalization: mAP 2%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/>
              <a:t>Train classifier with 224x224 and 448x448: mAP 4%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/>
              <a:t>Anchor boxes: more stable training: mAP -0.3%, recall 7%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YOLO make arbitrary guesses on </a:t>
            </a:r>
            <a:r>
              <a:rPr lang="no"/>
              <a:t>boundary</a:t>
            </a:r>
            <a:r>
              <a:rPr lang="no"/>
              <a:t> boxes.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YOLOv2 create 5 </a:t>
            </a:r>
            <a:r>
              <a:rPr lang="no"/>
              <a:t>anchor</a:t>
            </a:r>
            <a:r>
              <a:rPr lang="no"/>
              <a:t> boxes, that focuses on shapes that most likely will fit a object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Dimentionsion cluster to find anchor points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075" y="2080200"/>
            <a:ext cx="2210399" cy="1898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What did they do?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87900" y="1489825"/>
            <a:ext cx="5172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Odd number grid 448x448 -&gt; 416x416: higher chance of detecting big images in the middle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/>
              <a:t>Multiscale training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remove fully connected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can use multiple image sizes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6625" y="1144125"/>
            <a:ext cx="1567375" cy="156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 rotWithShape="1">
          <a:blip r:embed="rId4">
            <a:alphaModFix/>
          </a:blip>
          <a:srcRect b="-3777" l="0" r="-3777" t="0"/>
          <a:stretch/>
        </p:blipFill>
        <p:spPr>
          <a:xfrm>
            <a:off x="7086625" y="2994249"/>
            <a:ext cx="1626502" cy="1628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Classification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125" y="1551200"/>
            <a:ext cx="5959754" cy="314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300" y="882037"/>
            <a:ext cx="8177398" cy="33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YOLO V3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489825"/>
            <a:ext cx="8368201" cy="2854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https://pjreddie.com/darknet/yolo/" id="169" name="Google Shape;169;p28" title="YOLOv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788" y="455088"/>
            <a:ext cx="5644424" cy="42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Sources </a:t>
            </a:r>
            <a:endParaRPr/>
          </a:p>
        </p:txBody>
      </p:sp>
      <p:sp>
        <p:nvSpPr>
          <p:cNvPr id="175" name="Google Shape;175;p29"/>
          <p:cNvSpPr txBox="1"/>
          <p:nvPr>
            <p:ph idx="1" type="body"/>
          </p:nvPr>
        </p:nvSpPr>
        <p:spPr>
          <a:xfrm>
            <a:off x="387900" y="1330425"/>
            <a:ext cx="8368200" cy="32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https://towardsdatascience.com/yolov1-you-only-look-once-object-detection-e1f3ffec8a89</a:t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https://www.youtube.com/watch?list=PLrrmP4uhN47Y-hWs7DVfCmLwUACRigYyT&amp;v=NM6lrxy0bxs</a:t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https://arxiv.org/pdf/1506.02640.pdf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https://medium.com/adventures-with-deep-learning/yolo-v1-part-1-cfb47135f81f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https://medium.com/@divakar_239/yolo-v1-part-2-bfc686ae5560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https://medium.com/adventures-with-deep-learning/yolo-v1-part3-78f22bd97de4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https://hackernoon.com/understanding-yolo-f5a74bbc7967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https://pjreddie.com/media/files/papers/YOLOv3.pdf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 sz="1100" u="sng">
                <a:solidFill>
                  <a:schemeClr val="accent5"/>
                </a:solidFill>
              </a:rPr>
              <a:t>https://medium.com/@jonathan_hui/real-time-object-detection-with-yolo-yolov2-28b1b93e2088</a:t>
            </a:r>
            <a:endParaRPr sz="1100" u="sng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87900" y="22287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What is special about YOLO? 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5"/>
            <a:ext cx="4395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Fast yolo can run in 155 fps, mest video is 30 fps.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It have a global scope, so it can base it detection on context.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YOLO is good at  generalizing images.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R-CNN have better accuracy.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2700" y="1886263"/>
            <a:ext cx="4055402" cy="2286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al-time object detection on extreme sports videos. #YOLO" id="76" name="Google Shape;76;p15" title="YOLO Watches Sport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313" y="552988"/>
            <a:ext cx="5383375" cy="403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How does YOLO work? 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87900" y="1345975"/>
            <a:ext cx="4099500" cy="32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Split the image into S x S grid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no">
                <a:solidFill>
                  <a:srgbClr val="FFFFFF"/>
                </a:solidFill>
              </a:rPr>
              <a:t>Each cell have 5 parameters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no">
                <a:solidFill>
                  <a:srgbClr val="FFFFFF"/>
                </a:solidFill>
              </a:rPr>
              <a:t>(x,y) = position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no">
                <a:solidFill>
                  <a:srgbClr val="FFFFFF"/>
                </a:solidFill>
              </a:rPr>
              <a:t>(h,w) = height, weight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no">
                <a:solidFill>
                  <a:srgbClr val="FFFFFF"/>
                </a:solidFill>
              </a:rPr>
              <a:t>c = confidence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no">
                <a:solidFill>
                  <a:srgbClr val="FFFFFF"/>
                </a:solidFill>
              </a:rPr>
              <a:t>Each cell predict two bounding boxes and a confidence score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no">
                <a:solidFill>
                  <a:srgbClr val="FFFFFF"/>
                </a:solidFill>
              </a:rPr>
              <a:t>predict </a:t>
            </a:r>
            <a:r>
              <a:rPr lang="no">
                <a:solidFill>
                  <a:srgbClr val="FFFFFF"/>
                </a:solidFill>
              </a:rPr>
              <a:t>conditional class probabilities p(Classi | Object)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no">
                <a:solidFill>
                  <a:srgbClr val="FFFFFF"/>
                </a:solidFill>
              </a:rPr>
              <a:t>Output = S x S (B x 5 + num classes)</a:t>
            </a:r>
            <a:r>
              <a:rPr lang="no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025" y="1764237"/>
            <a:ext cx="4010076" cy="2530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Output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87900" y="1489825"/>
            <a:ext cx="44118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no">
                <a:solidFill>
                  <a:srgbClr val="FFFFFF"/>
                </a:solidFill>
              </a:rPr>
              <a:t>(x,y) = position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no">
                <a:solidFill>
                  <a:srgbClr val="FFFFFF"/>
                </a:solidFill>
              </a:rPr>
              <a:t>(h,w) = height, weight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no">
                <a:solidFill>
                  <a:srgbClr val="FFFFFF"/>
                </a:solidFill>
              </a:rPr>
              <a:t>c = confidence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>
                <a:solidFill>
                  <a:srgbClr val="FFFFFF"/>
                </a:solidFill>
              </a:rPr>
              <a:t>Pascal VOC</a:t>
            </a:r>
            <a:endParaRPr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no" sz="1200">
                <a:solidFill>
                  <a:srgbClr val="FFFFFF"/>
                </a:solidFill>
              </a:rPr>
              <a:t>7 x 7 grid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no" sz="1200">
                <a:solidFill>
                  <a:srgbClr val="FFFFFF"/>
                </a:solidFill>
              </a:rPr>
              <a:t>2 bounding boxes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no" sz="1200">
                <a:solidFill>
                  <a:srgbClr val="FFFFFF"/>
                </a:solidFill>
              </a:rPr>
              <a:t>20 classes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no" sz="1200">
                <a:solidFill>
                  <a:srgbClr val="FFFFFF"/>
                </a:solidFill>
              </a:rPr>
              <a:t>7 x 7 x (2 x 5 + 20) = 7 x 7 x 30 tensor = 1470 outputs 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900" y="1768138"/>
            <a:ext cx="3763199" cy="2473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Model 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87900" y="1254050"/>
            <a:ext cx="3742800" cy="33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Yolo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24 convolution layers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no"/>
              <a:t>Fast Yolo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9 </a:t>
            </a:r>
            <a:r>
              <a:rPr lang="no"/>
              <a:t>convolution</a:t>
            </a:r>
            <a:r>
              <a:rPr lang="no"/>
              <a:t> layers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o"/>
              <a:t>Both are inspired by googLeNet, that uses 1x1 convolution layer.  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925" y="1254050"/>
            <a:ext cx="3662924" cy="15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925" y="3221000"/>
            <a:ext cx="3662926" cy="1347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Training 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Trained for one week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pre-</a:t>
            </a:r>
            <a:r>
              <a:rPr lang="no"/>
              <a:t>trained</a:t>
            </a:r>
            <a:r>
              <a:rPr lang="no"/>
              <a:t> on 224x224 for image classification, then 448x448 becuse image detection need more fine grained images.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Leaky ReLU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Loss function 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87900" y="1489825"/>
            <a:ext cx="3528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location of the bounding boxes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(w, h) helps the loss function </a:t>
            </a:r>
            <a:r>
              <a:rPr lang="no"/>
              <a:t>punishes</a:t>
            </a:r>
            <a:r>
              <a:rPr lang="no"/>
              <a:t> small errors in big boxes less </a:t>
            </a:r>
            <a:r>
              <a:rPr lang="no"/>
              <a:t>than</a:t>
            </a:r>
            <a:r>
              <a:rPr lang="no"/>
              <a:t> i small boxes.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C = Confidence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p = probabilities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b="1" lang="no">
                <a:solidFill>
                  <a:srgbClr val="FFFFFF"/>
                </a:solidFill>
              </a:rPr>
              <a:t>λ</a:t>
            </a:r>
            <a:r>
              <a:rPr lang="no">
                <a:solidFill>
                  <a:srgbClr val="FFFFFF"/>
                </a:solidFill>
              </a:rPr>
              <a:t> = weight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625" y="1489825"/>
            <a:ext cx="4631477" cy="301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Comparison</a:t>
            </a:r>
            <a:endParaRPr/>
          </a:p>
        </p:txBody>
      </p:sp>
      <p:sp>
        <p:nvSpPr>
          <p:cNvPr id="117" name="Google Shape;117;p21"/>
          <p:cNvSpPr txBox="1"/>
          <p:nvPr>
            <p:ph idx="1" type="body"/>
          </p:nvPr>
        </p:nvSpPr>
        <p:spPr>
          <a:xfrm>
            <a:off x="387900" y="1489825"/>
            <a:ext cx="5622600" cy="34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YOLO v1 is faster then R-CNN but not more accurate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Yolo is more general, it outperform R-CNN on art work.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Can combine them to get higher </a:t>
            </a:r>
            <a:r>
              <a:rPr lang="no"/>
              <a:t>accuracy</a:t>
            </a:r>
            <a:r>
              <a:rPr lang="no"/>
              <a:t>, since they are good at </a:t>
            </a:r>
            <a:r>
              <a:rPr lang="no"/>
              <a:t>different</a:t>
            </a:r>
            <a:r>
              <a:rPr lang="no"/>
              <a:t> aspects.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850" y="1489825"/>
            <a:ext cx="2591475" cy="14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850" y="3237107"/>
            <a:ext cx="2591475" cy="1693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14D10E4A8309459E4C8E8AB35955F0" ma:contentTypeVersion="" ma:contentTypeDescription="Create a new document." ma:contentTypeScope="" ma:versionID="41e164bb5a535904c58fadaf6c8cb4c4">
  <xsd:schema xmlns:xsd="http://www.w3.org/2001/XMLSchema" xmlns:xs="http://www.w3.org/2001/XMLSchema" xmlns:p="http://schemas.microsoft.com/office/2006/metadata/properties" xmlns:ns2="3011bd27-670b-40e8-bfc7-267b8eb171af" xmlns:ns3="f00a7557-192b-40ee-82fa-50b7af794bf6" xmlns:ns4="a1e6ce1e-028e-4ef7-a0c6-7ba998e8b60a" targetNamespace="http://schemas.microsoft.com/office/2006/metadata/properties" ma:root="true" ma:fieldsID="a394201d3368b68d609ca73d470d57d8" ns2:_="" ns3:_="" ns4:_="">
    <xsd:import namespace="3011bd27-670b-40e8-bfc7-267b8eb171af"/>
    <xsd:import namespace="f00a7557-192b-40ee-82fa-50b7af794bf6"/>
    <xsd:import namespace="a1e6ce1e-028e-4ef7-a0c6-7ba998e8b60a"/>
    <xsd:element name="properties">
      <xsd:complexType>
        <xsd:sequence>
          <xsd:element name="documentManagement">
            <xsd:complexType>
              <xsd:all>
                <xsd:element ref="ns2:TeamSiteName" minOccurs="0"/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11bd27-670b-40e8-bfc7-267b8eb171af" elementFormDefault="qualified">
    <xsd:import namespace="http://schemas.microsoft.com/office/2006/documentManagement/types"/>
    <xsd:import namespace="http://schemas.microsoft.com/office/infopath/2007/PartnerControls"/>
    <xsd:element name="TeamSiteName" ma:index="8" nillable="true" ma:displayName="TeamSite" ma:default="TDT 17" ma:internalName="TeamSiteNam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a7557-192b-40ee-82fa-50b7af794b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e6ce1e-028e-4ef7-a0c6-7ba998e8b60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amSiteName xmlns="3011bd27-670b-40e8-bfc7-267b8eb171af">TDT 17</TeamSiteName>
  </documentManagement>
</p:properties>
</file>

<file path=customXml/itemProps1.xml><?xml version="1.0" encoding="utf-8"?>
<ds:datastoreItem xmlns:ds="http://schemas.openxmlformats.org/officeDocument/2006/customXml" ds:itemID="{9E07F0E5-E7C5-4338-8BEE-FCBB8BAC7E7F}"/>
</file>

<file path=customXml/itemProps2.xml><?xml version="1.0" encoding="utf-8"?>
<ds:datastoreItem xmlns:ds="http://schemas.openxmlformats.org/officeDocument/2006/customXml" ds:itemID="{656C60EB-80B1-4C38-9A41-801E906596AA}"/>
</file>

<file path=customXml/itemProps3.xml><?xml version="1.0" encoding="utf-8"?>
<ds:datastoreItem xmlns:ds="http://schemas.openxmlformats.org/officeDocument/2006/customXml" ds:itemID="{03D36B4E-C2B2-410A-B41B-871E60DA6FA0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0x0101004714D10E4A8309459E4C8E8AB35955F0</vt:lpwstr>
  </property>
</Properties>
</file>